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57" r:id="rId5"/>
    <p:sldId id="260" r:id="rId6"/>
    <p:sldId id="258" r:id="rId7"/>
    <p:sldId id="262" r:id="rId8"/>
    <p:sldId id="259" r:id="rId9"/>
    <p:sldId id="265" r:id="rId10"/>
    <p:sldId id="266" r:id="rId11"/>
    <p:sldId id="273" r:id="rId12"/>
    <p:sldId id="267" r:id="rId13"/>
    <p:sldId id="269" r:id="rId14"/>
    <p:sldId id="270" r:id="rId15"/>
    <p:sldId id="268" r:id="rId16"/>
    <p:sldId id="277" r:id="rId17"/>
    <p:sldId id="272" r:id="rId18"/>
    <p:sldId id="278" r:id="rId19"/>
    <p:sldId id="271" r:id="rId20"/>
    <p:sldId id="275" r:id="rId21"/>
    <p:sldId id="279" r:id="rId22"/>
    <p:sldId id="274" r:id="rId23"/>
    <p:sldId id="276" r:id="rId24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0271" autoAdjust="0"/>
    <p:restoredTop sz="94890" autoAdjust="0"/>
  </p:normalViewPr>
  <p:slideViewPr>
    <p:cSldViewPr>
      <p:cViewPr>
        <p:scale>
          <a:sx n="125" d="100"/>
          <a:sy n="125" d="100"/>
        </p:scale>
        <p:origin x="-2100" y="228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1.png>
</file>

<file path=ppt/media/image102.png>
</file>

<file path=ppt/media/image104.png>
</file>

<file path=ppt/media/image105.png>
</file>

<file path=ppt/media/image13.png>
</file>

<file path=ppt/media/image2.png>
</file>

<file path=ppt/media/image23.png>
</file>

<file path=ppt/media/image3.png>
</file>

<file path=ppt/media/image4.png>
</file>

<file path=ppt/media/image5.png>
</file>

<file path=ppt/media/image87.png>
</file>

<file path=ppt/media/image88.png>
</file>

<file path=ppt/media/image90.png>
</file>

<file path=ppt/media/image93.png>
</file>

<file path=ppt/media/image9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02/06/2017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emf"/><Relationship Id="rId5" Type="http://schemas.openxmlformats.org/officeDocument/2006/relationships/image" Target="../media/image70.emf"/><Relationship Id="rId4" Type="http://schemas.openxmlformats.org/officeDocument/2006/relationships/image" Target="../media/image6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emf"/><Relationship Id="rId4" Type="http://schemas.openxmlformats.org/officeDocument/2006/relationships/image" Target="../media/image7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7" Type="http://schemas.openxmlformats.org/officeDocument/2006/relationships/image" Target="../media/image86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png"/><Relationship Id="rId2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emf"/><Relationship Id="rId5" Type="http://schemas.openxmlformats.org/officeDocument/2006/relationships/image" Target="../media/image90.png"/><Relationship Id="rId4" Type="http://schemas.openxmlformats.org/officeDocument/2006/relationships/image" Target="../media/image8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png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9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emf"/><Relationship Id="rId4" Type="http://schemas.openxmlformats.org/officeDocument/2006/relationships/image" Target="../media/image10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7" Type="http://schemas.openxmlformats.org/officeDocument/2006/relationships/image" Target="../media/image117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emf"/><Relationship Id="rId5" Type="http://schemas.openxmlformats.org/officeDocument/2006/relationships/image" Target="../media/image115.emf"/><Relationship Id="rId4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5" Type="http://schemas.openxmlformats.org/officeDocument/2006/relationships/image" Target="../media/image16.emf"/><Relationship Id="rId10" Type="http://schemas.openxmlformats.org/officeDocument/2006/relationships/image" Target="../media/image3.png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3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image" Target="../media/image23.emf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8.emf"/><Relationship Id="rId5" Type="http://schemas.openxmlformats.org/officeDocument/2006/relationships/image" Target="../media/image26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4" Type="http://schemas.openxmlformats.org/officeDocument/2006/relationships/image" Target="../media/image25.emf"/><Relationship Id="rId9" Type="http://schemas.openxmlformats.org/officeDocument/2006/relationships/image" Target="../media/image23.png"/><Relationship Id="rId14" Type="http://schemas.openxmlformats.org/officeDocument/2006/relationships/image" Target="../media/image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6.emf"/><Relationship Id="rId18" Type="http://schemas.openxmlformats.org/officeDocument/2006/relationships/image" Target="../media/image51.emf"/><Relationship Id="rId3" Type="http://schemas.openxmlformats.org/officeDocument/2006/relationships/image" Target="../media/image36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45.emf"/><Relationship Id="rId17" Type="http://schemas.openxmlformats.org/officeDocument/2006/relationships/image" Target="../media/image50.emf"/><Relationship Id="rId2" Type="http://schemas.openxmlformats.org/officeDocument/2006/relationships/image" Target="../media/image35.emf"/><Relationship Id="rId16" Type="http://schemas.openxmlformats.org/officeDocument/2006/relationships/image" Target="../media/image49.emf"/><Relationship Id="rId2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11" Type="http://schemas.openxmlformats.org/officeDocument/2006/relationships/image" Target="../media/image44.emf"/><Relationship Id="rId5" Type="http://schemas.openxmlformats.org/officeDocument/2006/relationships/image" Target="../media/image38.emf"/><Relationship Id="rId15" Type="http://schemas.openxmlformats.org/officeDocument/2006/relationships/image" Target="../media/image48.emf"/><Relationship Id="rId23" Type="http://schemas.openxmlformats.org/officeDocument/2006/relationships/image" Target="../media/image56.emf"/><Relationship Id="rId10" Type="http://schemas.openxmlformats.org/officeDocument/2006/relationships/image" Target="../media/image43.emf"/><Relationship Id="rId19" Type="http://schemas.openxmlformats.org/officeDocument/2006/relationships/image" Target="../media/image52.emf"/><Relationship Id="rId4" Type="http://schemas.openxmlformats.org/officeDocument/2006/relationships/image" Target="../media/image37.emf"/><Relationship Id="rId9" Type="http://schemas.openxmlformats.org/officeDocument/2006/relationships/image" Target="../media/image42.emf"/><Relationship Id="rId14" Type="http://schemas.openxmlformats.org/officeDocument/2006/relationships/image" Target="../media/image47.emf"/><Relationship Id="rId22" Type="http://schemas.openxmlformats.org/officeDocument/2006/relationships/image" Target="../media/image5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670" y="443543"/>
            <a:ext cx="5829300" cy="1536171"/>
          </a:xfrm>
        </p:spPr>
        <p:txBody>
          <a:bodyPr>
            <a:normAutofit/>
          </a:bodyPr>
          <a:lstStyle/>
          <a:p>
            <a:r>
              <a:rPr lang="en-GB" sz="2800" dirty="0" smtClean="0"/>
              <a:t>Spin wave excitations in Fe on the basis of band theory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485" y="2459766"/>
            <a:ext cx="2214246" cy="5641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4634" y="8188273"/>
            <a:ext cx="3429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 smtClean="0">
                <a:effectLst/>
              </a:rPr>
              <a:t>Blackman, J. A., Morgan, T. &amp; Cooke, J. F. Prediction of High-Energy Spin-Wave Excitation in Iron. </a:t>
            </a:r>
            <a:r>
              <a:rPr lang="en-GB" sz="1100" i="1" dirty="0" smtClean="0">
                <a:effectLst/>
              </a:rPr>
              <a:t>Phys. Rev. Lett.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55,</a:t>
            </a:r>
            <a:r>
              <a:rPr lang="en-GB" sz="1100" dirty="0" smtClean="0">
                <a:effectLst/>
              </a:rPr>
              <a:t> 2814–2817 (1985).</a:t>
            </a:r>
            <a:endParaRPr lang="en-GB" sz="11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3" y="2459765"/>
            <a:ext cx="1945217" cy="5449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5438" y="1839990"/>
            <a:ext cx="9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Theory: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887670" y="8188272"/>
            <a:ext cx="28623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 smtClean="0">
                <a:effectLst/>
              </a:rPr>
              <a:t>Mook</a:t>
            </a:r>
            <a:r>
              <a:rPr lang="en-GB" sz="1100" dirty="0" smtClean="0">
                <a:effectLst/>
              </a:rPr>
              <a:t>, H. A. &amp; </a:t>
            </a:r>
            <a:r>
              <a:rPr lang="en-GB" sz="1100" dirty="0" err="1" smtClean="0">
                <a:effectLst/>
              </a:rPr>
              <a:t>Nicklow</a:t>
            </a:r>
            <a:r>
              <a:rPr lang="en-GB" sz="1100" dirty="0" smtClean="0">
                <a:effectLst/>
              </a:rPr>
              <a:t>, R. M. Neutron Scattering Investigation of the Magnetic Excitations in Iron. </a:t>
            </a:r>
            <a:r>
              <a:rPr lang="en-GB" sz="1100" i="1" dirty="0" smtClean="0">
                <a:effectLst/>
              </a:rPr>
              <a:t>Phys. Rev. B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7,</a:t>
            </a:r>
            <a:r>
              <a:rPr lang="en-GB" sz="1100" dirty="0" smtClean="0">
                <a:effectLst/>
              </a:rPr>
              <a:t> 336–342 (1973).</a:t>
            </a:r>
            <a:endParaRPr lang="en-GB" sz="1100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55062" y="18837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Experiment: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66" y="2346394"/>
            <a:ext cx="2268252" cy="520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44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218" y="1115616"/>
            <a:ext cx="3193142" cy="2393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228" y="1115616"/>
            <a:ext cx="3233780" cy="2423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48680" y="714926"/>
            <a:ext cx="2400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 400; 111 (u=[1,-1,-1])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715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4374" y="242228"/>
            <a:ext cx="3230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Heisenberg model:</a:t>
            </a:r>
            <a:endParaRPr lang="en-GB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791" y="899592"/>
            <a:ext cx="250105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9704" y="827584"/>
            <a:ext cx="269568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08" y="3923928"/>
            <a:ext cx="269568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3851920"/>
            <a:ext cx="269568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32656" y="3203848"/>
            <a:ext cx="3022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Parabolic model: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4483952" y="494120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No </a:t>
            </a:r>
            <a:r>
              <a:rPr lang="en-GB" dirty="0" err="1" smtClean="0"/>
              <a:t>magFF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2420888" y="532220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With </a:t>
            </a:r>
            <a:r>
              <a:rPr lang="en-GB" dirty="0" err="1" smtClean="0"/>
              <a:t>magFF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1869604" y="3573180"/>
            <a:ext cx="1309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With </a:t>
            </a:r>
            <a:r>
              <a:rPr lang="en-GB" dirty="0" err="1" smtClean="0"/>
              <a:t>magFF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4437112" y="355459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No </a:t>
            </a:r>
            <a:r>
              <a:rPr lang="en-GB" dirty="0" err="1" smtClean="0"/>
              <a:t>magFF</a:t>
            </a:r>
            <a:endParaRPr lang="en-GB" dirty="0"/>
          </a:p>
        </p:txBody>
      </p:sp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632" y="899832"/>
            <a:ext cx="244922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4591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656" y="107504"/>
            <a:ext cx="6172200" cy="677424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Tobyfitting</a:t>
            </a:r>
            <a:r>
              <a:rPr lang="en-GB" dirty="0" smtClean="0"/>
              <a:t>, </a:t>
            </a:r>
            <a:r>
              <a:rPr lang="en-GB" dirty="0" err="1" smtClean="0"/>
              <a:t>parab</a:t>
            </a:r>
            <a:r>
              <a:rPr lang="en-GB" dirty="0" smtClean="0"/>
              <a:t> model: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08720" y="827584"/>
            <a:ext cx="1289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729964" y="1231762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errors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221087" y="1012250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72312" y="3849082"/>
            <a:ext cx="2841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 direction [1,0,0]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161967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539" y="154790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42119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868" y="4037588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7322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0248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436554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61120" y="4211960"/>
            <a:ext cx="1289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[2,0,0]</a:t>
            </a:r>
            <a:endParaRPr lang="en-GB" dirty="0"/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436526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7792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6672" y="395536"/>
            <a:ext cx="4551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2peaks </a:t>
            </a:r>
            <a:r>
              <a:rPr lang="en-GB" dirty="0" smtClean="0"/>
              <a:t>approximation, </a:t>
            </a:r>
            <a:r>
              <a:rPr lang="en-GB" dirty="0" err="1" smtClean="0"/>
              <a:t>parab</a:t>
            </a:r>
            <a:r>
              <a:rPr lang="en-GB" dirty="0" smtClean="0"/>
              <a:t> SW: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20" y="3131840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221087" y="602268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1212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60648" y="781388"/>
            <a:ext cx="344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Ei200 Peak [2,0,0], direction &lt;111&gt;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115616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587047" y="818292"/>
            <a:ext cx="344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Ei400 Peak [1,1,0], direction &lt;100&gt;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5652120"/>
            <a:ext cx="257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26" y="108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24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0951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6" y="1053100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6676" y="755576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errors</a:t>
            </a:r>
            <a:endParaRPr lang="en-GB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98109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64904" y="724418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90888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88640" y="251520"/>
            <a:ext cx="5878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</a:t>
            </a:r>
            <a:r>
              <a:rPr lang="en-GB" dirty="0" smtClean="0"/>
              <a:t>],</a:t>
            </a:r>
            <a:r>
              <a:rPr lang="en-GB" dirty="0" err="1" smtClean="0"/>
              <a:t>dir</a:t>
            </a:r>
            <a:r>
              <a:rPr lang="en-GB" dirty="0" smtClean="0"/>
              <a:t> &lt;100&gt;, lattice 2.86 </a:t>
            </a:r>
            <a:r>
              <a:rPr lang="en-GB" dirty="0" smtClean="0"/>
              <a:t>Heisenberg model </a:t>
            </a:r>
            <a:r>
              <a:rPr lang="en-GB" dirty="0" smtClean="0"/>
              <a:t>fitting :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260648" y="2915816"/>
            <a:ext cx="5878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</a:t>
            </a:r>
            <a:r>
              <a:rPr lang="en-GB" dirty="0" smtClean="0"/>
              <a:t>],</a:t>
            </a:r>
            <a:r>
              <a:rPr lang="en-GB" dirty="0" err="1" smtClean="0"/>
              <a:t>dir</a:t>
            </a:r>
            <a:r>
              <a:rPr lang="en-GB" dirty="0" smtClean="0"/>
              <a:t> &lt;100&gt;, lattice 2.84 </a:t>
            </a:r>
            <a:r>
              <a:rPr lang="en-GB" dirty="0" smtClean="0"/>
              <a:t>Heisenberg model </a:t>
            </a:r>
            <a:r>
              <a:rPr lang="en-GB" dirty="0" smtClean="0"/>
              <a:t>fitting :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56388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60648" y="3347864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errors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636912" y="3338572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6" y="370790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63589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332708" y="5502556"/>
            <a:ext cx="597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Cut: [1,1,0] Direction: [1,0,0] J : 29.6279 Sig: </a:t>
            </a:r>
            <a:r>
              <a:rPr lang="en-GB" sz="1000" dirty="0" smtClean="0"/>
              <a:t>0.097528;    Cut</a:t>
            </a:r>
            <a:r>
              <a:rPr lang="en-GB" sz="1000" dirty="0"/>
              <a:t>: [1,1,0] Direction: [0,1,0] J : 25.5337 Sig: </a:t>
            </a:r>
            <a:r>
              <a:rPr lang="en-GB" sz="1000" dirty="0" smtClean="0"/>
              <a:t>0.2565</a:t>
            </a:r>
          </a:p>
          <a:p>
            <a:r>
              <a:rPr lang="en-GB" sz="1000" dirty="0"/>
              <a:t>Cut: [1,1,0] Direction: [0,0,1] J : 25.3623 Sig: 0.24648</a:t>
            </a:r>
          </a:p>
        </p:txBody>
      </p:sp>
    </p:spTree>
    <p:extLst>
      <p:ext uri="{BB962C8B-B14F-4D97-AF65-F5344CB8AC3E}">
        <p14:creationId xmlns:p14="http://schemas.microsoft.com/office/powerpoint/2010/main" val="1401020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500" y="683568"/>
            <a:ext cx="497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</a:t>
            </a:r>
            <a:r>
              <a:rPr lang="en-GB" dirty="0" err="1" smtClean="0"/>
              <a:t>dir</a:t>
            </a:r>
            <a:r>
              <a:rPr lang="en-GB" dirty="0" smtClean="0"/>
              <a:t> &lt;1,1,0&gt; Heisenberg model, </a:t>
            </a:r>
            <a:r>
              <a:rPr lang="en-GB" dirty="0" err="1" smtClean="0"/>
              <a:t>Ei</a:t>
            </a:r>
            <a:r>
              <a:rPr lang="en-GB" dirty="0" smtClean="0"/>
              <a:t>=200:</a:t>
            </a:r>
            <a:endParaRPr lang="en-GB" dirty="0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1195504"/>
            <a:ext cx="2216206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1187624"/>
            <a:ext cx="2065298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44" y="11876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38" y="3348064"/>
            <a:ext cx="2173134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3347864"/>
            <a:ext cx="2173134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16632" y="3019182"/>
            <a:ext cx="116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Realigned:</a:t>
            </a:r>
            <a:endParaRPr lang="en-GB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952" y="334806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2340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500" y="683568"/>
            <a:ext cx="497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</a:t>
            </a:r>
            <a:r>
              <a:rPr lang="en-GB" dirty="0" smtClean="0"/>
              <a:t>[1,1,0</a:t>
            </a:r>
            <a:r>
              <a:rPr lang="en-GB" dirty="0" smtClean="0"/>
              <a:t>], </a:t>
            </a:r>
            <a:r>
              <a:rPr lang="en-GB" dirty="0" err="1" smtClean="0"/>
              <a:t>dir</a:t>
            </a:r>
            <a:r>
              <a:rPr lang="en-GB" dirty="0" smtClean="0"/>
              <a:t> &lt;</a:t>
            </a:r>
            <a:r>
              <a:rPr lang="en-GB" dirty="0" smtClean="0"/>
              <a:t>1,1,1&gt; </a:t>
            </a:r>
            <a:r>
              <a:rPr lang="en-GB" dirty="0" smtClean="0"/>
              <a:t>Heisenberg model, </a:t>
            </a:r>
            <a:r>
              <a:rPr lang="en-GB" dirty="0" err="1" smtClean="0"/>
              <a:t>Ei</a:t>
            </a:r>
            <a:r>
              <a:rPr lang="en-GB" dirty="0" smtClean="0"/>
              <a:t>=200:</a:t>
            </a: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24589" y="1187624"/>
            <a:ext cx="116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Realigned: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272404" y="3635896"/>
            <a:ext cx="33201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Cut: [1,1,0] Direction: [1,1,1] J : 26.0365 </a:t>
            </a:r>
            <a:r>
              <a:rPr lang="en-GB" sz="1100" dirty="0" smtClean="0"/>
              <a:t>Sig: </a:t>
            </a:r>
            <a:r>
              <a:rPr lang="en-GB" sz="1100" dirty="0"/>
              <a:t>0.077748</a:t>
            </a:r>
          </a:p>
          <a:p>
            <a:r>
              <a:rPr lang="en-GB" sz="1100" dirty="0" smtClean="0"/>
              <a:t>Cut</a:t>
            </a:r>
            <a:r>
              <a:rPr lang="en-GB" sz="1100" dirty="0"/>
              <a:t>: [1,1,0] Direction: [1,-1,1] J : 27.7654 </a:t>
            </a:r>
            <a:r>
              <a:rPr lang="en-GB" sz="1100" dirty="0" smtClean="0"/>
              <a:t>Sig: 0.13421</a:t>
            </a:r>
          </a:p>
          <a:p>
            <a:r>
              <a:rPr lang="en-GB" sz="1100" dirty="0"/>
              <a:t>Cut: [1,1,0] Direction: [1,-1,-1] J : 27.9709 </a:t>
            </a:r>
            <a:r>
              <a:rPr lang="en-GB" sz="1100" dirty="0" smtClean="0"/>
              <a:t>Sig: 0.27515</a:t>
            </a:r>
          </a:p>
          <a:p>
            <a:r>
              <a:rPr lang="en-GB" sz="1100" dirty="0"/>
              <a:t>Cut: [1,1,0] Direction: [1,1,-1] J : 27.2034 </a:t>
            </a:r>
            <a:r>
              <a:rPr lang="en-GB" sz="1100" dirty="0" smtClean="0"/>
              <a:t>Sig: </a:t>
            </a:r>
            <a:r>
              <a:rPr lang="en-GB" sz="1100" dirty="0"/>
              <a:t>0.071099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630" y="1475856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26" y="1475656"/>
            <a:ext cx="1894030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239" y="1475656"/>
            <a:ext cx="1890841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6473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2656" y="683568"/>
            <a:ext cx="513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</a:t>
            </a:r>
            <a:r>
              <a:rPr lang="en-GB" dirty="0" err="1" smtClean="0"/>
              <a:t>dir</a:t>
            </a:r>
            <a:r>
              <a:rPr lang="en-GB" dirty="0" smtClean="0"/>
              <a:t> &lt;1,0,0&gt; Heisenberg </a:t>
            </a:r>
            <a:r>
              <a:rPr lang="en-GB" dirty="0" smtClean="0"/>
              <a:t>model, </a:t>
            </a:r>
            <a:r>
              <a:rPr lang="en-GB" dirty="0" err="1" smtClean="0"/>
              <a:t>Ei</a:t>
            </a:r>
            <a:r>
              <a:rPr lang="en-GB" dirty="0" smtClean="0"/>
              <a:t>=400: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00" y="1412940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2656" y="1043608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errors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12746" y="3347864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67924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1403848"/>
            <a:ext cx="210930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1457524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637582" y="1057732"/>
            <a:ext cx="404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</a:t>
            </a:r>
            <a:r>
              <a:rPr lang="en-GB" dirty="0" smtClean="0"/>
              <a:t>errors (realigned a=2.84)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673488" y="3350566"/>
            <a:ext cx="2530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FHHW+errors</a:t>
            </a:r>
            <a:r>
              <a:rPr lang="en-GB" dirty="0" smtClean="0"/>
              <a:t> </a:t>
            </a:r>
            <a:r>
              <a:rPr lang="en-GB" dirty="0" smtClean="0"/>
              <a:t>(realigned)</a:t>
            </a:r>
            <a:endParaRPr lang="en-GB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054" y="367944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5361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2656" y="683568"/>
            <a:ext cx="497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[1,1,0], </a:t>
            </a:r>
            <a:r>
              <a:rPr lang="en-GB" dirty="0" err="1" smtClean="0"/>
              <a:t>dir</a:t>
            </a:r>
            <a:r>
              <a:rPr lang="en-GB" dirty="0" smtClean="0"/>
              <a:t> &lt;</a:t>
            </a:r>
            <a:r>
              <a:rPr lang="en-GB" dirty="0" smtClean="0"/>
              <a:t>1,1,0</a:t>
            </a:r>
            <a:r>
              <a:rPr lang="en-GB" dirty="0" smtClean="0"/>
              <a:t>&gt; Heisenberg model, </a:t>
            </a:r>
            <a:r>
              <a:rPr lang="en-GB" dirty="0" err="1" smtClean="0"/>
              <a:t>Ei</a:t>
            </a:r>
            <a:r>
              <a:rPr lang="en-GB" dirty="0" smtClean="0"/>
              <a:t>=400: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2656" y="1043608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SW amplitude + errors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7516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2656" y="683568"/>
            <a:ext cx="504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</a:t>
            </a:r>
            <a:r>
              <a:rPr lang="en-GB" dirty="0" smtClean="0"/>
              <a:t>,-1,0</a:t>
            </a:r>
            <a:r>
              <a:rPr lang="en-GB" dirty="0" smtClean="0"/>
              <a:t>], </a:t>
            </a:r>
            <a:r>
              <a:rPr lang="en-GB" dirty="0" err="1" smtClean="0"/>
              <a:t>dir</a:t>
            </a:r>
            <a:r>
              <a:rPr lang="en-GB" dirty="0" smtClean="0"/>
              <a:t> &lt;</a:t>
            </a:r>
            <a:r>
              <a:rPr lang="en-GB" dirty="0" smtClean="0"/>
              <a:t>1,0,0</a:t>
            </a:r>
            <a:r>
              <a:rPr lang="en-GB" dirty="0" smtClean="0"/>
              <a:t>&gt; Heisenberg model, </a:t>
            </a:r>
            <a:r>
              <a:rPr lang="en-GB" dirty="0" err="1" smtClean="0"/>
              <a:t>Ei</a:t>
            </a:r>
            <a:r>
              <a:rPr lang="en-GB" dirty="0" smtClean="0"/>
              <a:t>=787: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936" y="12596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47" y="1259632"/>
            <a:ext cx="1999209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1259832"/>
            <a:ext cx="1999209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88640" y="3043848"/>
            <a:ext cx="63097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Cut: [1,-1,0] Direction: [1,0,0] J : 27.6552 Sig: </a:t>
            </a:r>
            <a:r>
              <a:rPr lang="en-GB" sz="1100" dirty="0" smtClean="0"/>
              <a:t>1.2569; Cut</a:t>
            </a:r>
            <a:r>
              <a:rPr lang="en-GB" sz="1100" dirty="0"/>
              <a:t>: [1,-1,0] Direction: [0,1,0] J : 30.4969 Sig: </a:t>
            </a:r>
            <a:r>
              <a:rPr lang="en-GB" sz="1100" dirty="0" smtClean="0"/>
              <a:t>0.56687</a:t>
            </a:r>
          </a:p>
          <a:p>
            <a:r>
              <a:rPr lang="en-GB" sz="1100" dirty="0"/>
              <a:t>Cut: [1,-1,0] Direction: [0,0,1] J : 35.9077 Sig: 0.66817</a:t>
            </a:r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928" y="377991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04664" y="3419872"/>
            <a:ext cx="504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Peak [1</a:t>
            </a:r>
            <a:r>
              <a:rPr lang="en-GB" dirty="0" smtClean="0"/>
              <a:t>,-1,0</a:t>
            </a:r>
            <a:r>
              <a:rPr lang="en-GB" dirty="0" smtClean="0"/>
              <a:t>], </a:t>
            </a:r>
            <a:r>
              <a:rPr lang="en-GB" dirty="0" err="1" smtClean="0"/>
              <a:t>dir</a:t>
            </a:r>
            <a:r>
              <a:rPr lang="en-GB" dirty="0" smtClean="0"/>
              <a:t> &lt;</a:t>
            </a:r>
            <a:r>
              <a:rPr lang="en-GB" dirty="0" smtClean="0"/>
              <a:t>1,1,0</a:t>
            </a:r>
            <a:r>
              <a:rPr lang="en-GB" dirty="0" smtClean="0"/>
              <a:t>&gt; Heisenberg model, </a:t>
            </a:r>
            <a:r>
              <a:rPr lang="en-GB" dirty="0" err="1" smtClean="0"/>
              <a:t>Ei</a:t>
            </a:r>
            <a:r>
              <a:rPr lang="en-GB" dirty="0" smtClean="0"/>
              <a:t>=787:</a:t>
            </a:r>
            <a:endParaRPr lang="en-GB" dirty="0"/>
          </a:p>
        </p:txBody>
      </p:sp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55" y="3779912"/>
            <a:ext cx="1999209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3780072"/>
            <a:ext cx="1999210" cy="18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32656" y="5652120"/>
            <a:ext cx="619268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Cut: [1,-1,0] Direction: [1,1,0] J : 30.1267 Sig: </a:t>
            </a:r>
            <a:r>
              <a:rPr lang="en-GB" sz="1000" dirty="0" smtClean="0"/>
              <a:t>0.95236;    Cut</a:t>
            </a:r>
            <a:r>
              <a:rPr lang="en-GB" sz="1000" dirty="0"/>
              <a:t>: [1,-1,0] Direction: [1,-1,0] J : 35.4225 Sig: </a:t>
            </a:r>
            <a:r>
              <a:rPr lang="en-GB" sz="1000" dirty="0" smtClean="0"/>
              <a:t>1.4114</a:t>
            </a:r>
          </a:p>
          <a:p>
            <a:r>
              <a:rPr lang="en-GB" sz="1000" dirty="0"/>
              <a:t>Cut: [1,-1,0] Direction: [1,0,1] J : 30.914 Sig: </a:t>
            </a:r>
            <a:r>
              <a:rPr lang="en-GB" sz="1000" dirty="0" smtClean="0"/>
              <a:t>0.78239;      Cut</a:t>
            </a:r>
            <a:r>
              <a:rPr lang="en-GB" sz="1000" dirty="0"/>
              <a:t>: [1,-1,0] Direction: [1,0,-1] J : 35.2996 Sig: </a:t>
            </a:r>
            <a:r>
              <a:rPr lang="en-GB" sz="1000" dirty="0" smtClean="0"/>
              <a:t>1.3725</a:t>
            </a:r>
          </a:p>
          <a:p>
            <a:r>
              <a:rPr lang="en-GB" sz="1000" dirty="0"/>
              <a:t>Cut: [1,-1,0] Direction: [0,1,-1] J : 34.9945 Sig: 0.52071</a:t>
            </a:r>
          </a:p>
        </p:txBody>
      </p:sp>
    </p:spTree>
    <p:extLst>
      <p:ext uri="{BB962C8B-B14F-4D97-AF65-F5344CB8AC3E}">
        <p14:creationId xmlns:p14="http://schemas.microsoft.com/office/powerpoint/2010/main" val="2118878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779" y="615429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40" y="6156176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348" y="3360412"/>
            <a:ext cx="3389538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98" y="3375270"/>
            <a:ext cx="301644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76" y="808662"/>
            <a:ext cx="3389538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398" y="-3148"/>
            <a:ext cx="6172200" cy="75477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Realigned Fe401: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802032"/>
            <a:ext cx="338022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92696" y="258318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92696" y="163222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92696" y="2098176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5169892" y="1075206"/>
            <a:ext cx="0" cy="72412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139206" y="1071014"/>
            <a:ext cx="0" cy="73174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8096" y="4180058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37146" y="514156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1802" y="56695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Old: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4077072" y="530260"/>
            <a:ext cx="67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New:</a:t>
            </a:r>
            <a:endParaRPr lang="en-GB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245146" y="70859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257846" y="783141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238796" y="820859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526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51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351974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97160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97160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650" y="608135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04" y="608135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398" y="-3148"/>
            <a:ext cx="6172200" cy="75477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Realigned Fe200: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92696" y="2491742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92696" y="163222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92696" y="208220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5032732" y="1075206"/>
            <a:ext cx="0" cy="72412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1935500" y="1071014"/>
            <a:ext cx="0" cy="73174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8096" y="4180058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60946" y="5045576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1802" y="56695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Old: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4077072" y="530260"/>
            <a:ext cx="675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New:</a:t>
            </a:r>
            <a:endParaRPr lang="en-GB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658406" y="67811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17766" y="719133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06336" y="7598990"/>
            <a:ext cx="51125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5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r>
              <a:rPr lang="en-GB" dirty="0" smtClean="0"/>
              <a:t>Some vague pictures sowing evidence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514350" indent="-514350">
              <a:buAutoNum type="arabicParenR"/>
            </a:pPr>
            <a:r>
              <a:rPr lang="en-GB" dirty="0" smtClean="0"/>
              <a:t>Better spherical cut</a:t>
            </a:r>
          </a:p>
          <a:p>
            <a:pPr marL="514350" indent="-514350">
              <a:buAutoNum type="arabicParenR"/>
            </a:pPr>
            <a:r>
              <a:rPr lang="en-GB" dirty="0" smtClean="0"/>
              <a:t>Resolution deconvolution</a:t>
            </a:r>
          </a:p>
          <a:p>
            <a:pPr marL="514350" indent="-514350">
              <a:buAutoNum type="arabicParenR"/>
            </a:pPr>
            <a:r>
              <a:rPr lang="en-GB" dirty="0" smtClean="0"/>
              <a:t>Symmetrisation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444" y="284380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75557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87" y="1202482"/>
            <a:ext cx="2616905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6912" y="251520"/>
            <a:ext cx="436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Looking for gaps in dispersion: Spherical Cut: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412776" y="3260998"/>
            <a:ext cx="792088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772816" y="2607779"/>
            <a:ext cx="720080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1378" y="1655576"/>
            <a:ext cx="1197300" cy="9776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231116" y="3379050"/>
            <a:ext cx="1427562" cy="112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6624192"/>
            <a:ext cx="2318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78" y="6624192"/>
            <a:ext cx="231843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4" y="47884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pPr marL="0" indent="0">
              <a:buNone/>
            </a:pPr>
            <a:r>
              <a:rPr lang="en-GB" dirty="0" smtClean="0"/>
              <a:t>Pictures showing rooftop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0" indent="0">
              <a:buNone/>
            </a:pPr>
            <a:r>
              <a:rPr lang="en-GB" dirty="0" smtClean="0"/>
              <a:t>Q-</a:t>
            </a:r>
            <a:r>
              <a:rPr lang="en-GB" dirty="0" err="1" smtClean="0"/>
              <a:t>dE</a:t>
            </a:r>
            <a:r>
              <a:rPr lang="en-GB" dirty="0" smtClean="0"/>
              <a:t> 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277578" y="3220157"/>
            <a:ext cx="643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</a:t>
            </a:r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-no</a:t>
            </a:r>
          </a:p>
          <a:p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spur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5931862" y="3743377"/>
            <a:ext cx="667279" cy="12781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Symmetrized cuts: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39" y="1763688"/>
            <a:ext cx="4024927" cy="3016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5724128"/>
            <a:ext cx="3325606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3077" y="5220072"/>
            <a:ext cx="232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 400; 111 (u=[1,-1,1])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5724128"/>
            <a:ext cx="3325607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498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111279</TotalTime>
  <Words>895</Words>
  <Application>Microsoft Office PowerPoint</Application>
  <PresentationFormat>On-screen Show (4:3)</PresentationFormat>
  <Paragraphs>120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Spin wave excitations in Fe on the basis of band theory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  <vt:lpstr>Symmetrized cuts:</vt:lpstr>
      <vt:lpstr>PowerPoint Presentation</vt:lpstr>
      <vt:lpstr>PowerPoint Presentation</vt:lpstr>
      <vt:lpstr>Tobyfitting, parab model: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Realigned Fe401:</vt:lpstr>
      <vt:lpstr>Realigned Fe200: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153</cp:revision>
  <dcterms:created xsi:type="dcterms:W3CDTF">2014-12-23T10:30:38Z</dcterms:created>
  <dcterms:modified xsi:type="dcterms:W3CDTF">2017-06-08T11:58:59Z</dcterms:modified>
</cp:coreProperties>
</file>